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</p:sldMasterIdLst>
  <p:notesMasterIdLst>
    <p:notesMasterId r:id="rId32"/>
  </p:notesMasterIdLst>
  <p:handoutMasterIdLst>
    <p:handoutMasterId r:id="rId33"/>
  </p:handoutMasterIdLst>
  <p:sldIdLst>
    <p:sldId id="1533" r:id="rId7"/>
    <p:sldId id="1555" r:id="rId8"/>
    <p:sldId id="1549" r:id="rId9"/>
    <p:sldId id="1564" r:id="rId10"/>
    <p:sldId id="1568" r:id="rId11"/>
    <p:sldId id="1551" r:id="rId12"/>
    <p:sldId id="1552" r:id="rId13"/>
    <p:sldId id="1559" r:id="rId14"/>
    <p:sldId id="1565" r:id="rId15"/>
    <p:sldId id="1569" r:id="rId16"/>
    <p:sldId id="1553" r:id="rId17"/>
    <p:sldId id="1554" r:id="rId18"/>
    <p:sldId id="1570" r:id="rId19"/>
    <p:sldId id="1556" r:id="rId20"/>
    <p:sldId id="1557" r:id="rId21"/>
    <p:sldId id="1566" r:id="rId22"/>
    <p:sldId id="1558" r:id="rId23"/>
    <p:sldId id="1571" r:id="rId24"/>
    <p:sldId id="1560" r:id="rId25"/>
    <p:sldId id="1561" r:id="rId26"/>
    <p:sldId id="1563" r:id="rId27"/>
    <p:sldId id="1572" r:id="rId28"/>
    <p:sldId id="1562" r:id="rId29"/>
    <p:sldId id="1547" r:id="rId30"/>
    <p:sldId id="1567" r:id="rId3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rk Gray template" id="{BB00CB64-77A4-4BA9-B0A0-EF2154DA3071}">
          <p14:sldIdLst>
            <p14:sldId id="1533"/>
            <p14:sldId id="1555"/>
            <p14:sldId id="1549"/>
            <p14:sldId id="1564"/>
            <p14:sldId id="1568"/>
            <p14:sldId id="1551"/>
            <p14:sldId id="1552"/>
            <p14:sldId id="1559"/>
            <p14:sldId id="1565"/>
            <p14:sldId id="1569"/>
            <p14:sldId id="1553"/>
            <p14:sldId id="1554"/>
            <p14:sldId id="1570"/>
            <p14:sldId id="1556"/>
            <p14:sldId id="1557"/>
            <p14:sldId id="1566"/>
            <p14:sldId id="1558"/>
            <p14:sldId id="1571"/>
            <p14:sldId id="1560"/>
            <p14:sldId id="1561"/>
            <p14:sldId id="1563"/>
            <p14:sldId id="1572"/>
            <p14:sldId id="1562"/>
            <p14:sldId id="1547"/>
            <p14:sldId id="15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8D7"/>
    <a:srgbClr val="000000"/>
    <a:srgbClr val="FF8C00"/>
    <a:srgbClr val="D83B01"/>
    <a:srgbClr val="FFB900"/>
    <a:srgbClr val="107C10"/>
    <a:srgbClr val="353535"/>
    <a:srgbClr val="FF505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 autoAdjust="0"/>
    <p:restoredTop sz="92136" autoAdjust="0"/>
  </p:normalViewPr>
  <p:slideViewPr>
    <p:cSldViewPr>
      <p:cViewPr varScale="1">
        <p:scale>
          <a:sx n="65" d="100"/>
          <a:sy n="65" d="100"/>
        </p:scale>
        <p:origin x="32" y="6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9/7/2017 8:19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9/7/2017 8:06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D2C4116-07C9-4A54-96DA-34802A928583}" type="datetime8">
              <a:rPr lang="en-US" smtClean="0"/>
              <a:t>9/7/2017 8:06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9/7/2017 8:21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7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9/7/2017 9:32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39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9/7/2017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14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9/8/2017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12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9/8/2017 10:46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2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9/8/2017 11:07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9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9/7/2017 8:06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434711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73050" y="2125662"/>
            <a:ext cx="6400800" cy="36576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1828800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7803" b="7803"/>
          <a:stretch/>
        </p:blipFill>
        <p:spPr>
          <a:xfrm>
            <a:off x="-1" y="0"/>
            <a:ext cx="12434711" cy="69945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73050" y="2125662"/>
            <a:ext cx="6400800" cy="36576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pc="-100" dirty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1828800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89172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7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439663" y="0"/>
            <a:ext cx="699504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3746" t="7803" b="7803"/>
          <a:stretch/>
        </p:blipFill>
        <p:spPr>
          <a:xfrm>
            <a:off x="5439663" y="0"/>
            <a:ext cx="699504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15610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73050" y="2125662"/>
            <a:ext cx="6675438" cy="36576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pc="-100" dirty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1828800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94904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43746" t="7803" b="7803"/>
          <a:stretch/>
        </p:blipFill>
        <p:spPr>
          <a:xfrm>
            <a:off x="5439663" y="0"/>
            <a:ext cx="6995047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73" r:id="rId2"/>
    <p:sldLayoutId id="2147484467" r:id="rId3"/>
    <p:sldLayoutId id="2147484266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249" r:id="rId10"/>
    <p:sldLayoutId id="2147484250" r:id="rId11"/>
    <p:sldLayoutId id="2147484264" r:id="rId12"/>
    <p:sldLayoutId id="2147484251" r:id="rId13"/>
    <p:sldLayoutId id="2147484463" r:id="rId14"/>
    <p:sldLayoutId id="2147484256" r:id="rId15"/>
    <p:sldLayoutId id="2147484257" r:id="rId16"/>
    <p:sldLayoutId id="2147484260" r:id="rId17"/>
    <p:sldLayoutId id="2147484299" r:id="rId18"/>
    <p:sldLayoutId id="214748426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  <p:sldLayoutId id="2147484487" r:id="rId12"/>
    <p:sldLayoutId id="2147484488" r:id="rId13"/>
    <p:sldLayoutId id="2147484489" r:id="rId14"/>
    <p:sldLayoutId id="2147484490" r:id="rId15"/>
    <p:sldLayoutId id="2147484491" r:id="rId16"/>
    <p:sldLayoutId id="2147484492" r:id="rId17"/>
    <p:sldLayoutId id="2147484493" r:id="rId18"/>
    <p:sldLayoutId id="214748449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7" r:id="rId2"/>
    <p:sldLayoutId id="2147484498" r:id="rId3"/>
    <p:sldLayoutId id="2147484499" r:id="rId4"/>
    <p:sldLayoutId id="2147484500" r:id="rId5"/>
    <p:sldLayoutId id="2147484501" r:id="rId6"/>
    <p:sldLayoutId id="2147484502" r:id="rId7"/>
    <p:sldLayoutId id="2147484503" r:id="rId8"/>
    <p:sldLayoutId id="2147484504" r:id="rId9"/>
    <p:sldLayoutId id="2147484505" r:id="rId10"/>
    <p:sldLayoutId id="2147484506" r:id="rId11"/>
    <p:sldLayoutId id="2147484507" r:id="rId12"/>
    <p:sldLayoutId id="2147484508" r:id="rId13"/>
    <p:sldLayoutId id="2147484509" r:id="rId14"/>
    <p:sldLayoutId id="2147484510" r:id="rId15"/>
    <p:sldLayoutId id="2147484511" r:id="rId16"/>
    <p:sldLayoutId id="2147484512" r:id="rId17"/>
    <p:sldLayoutId id="2147484513" r:id="rId18"/>
    <p:sldLayoutId id="214748451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ember-fastboot.com/" TargetMode="Externa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mber-cli-deploy.com/" TargetMode="External"/><Relationship Id="rId2" Type="http://schemas.openxmlformats.org/officeDocument/2006/relationships/hyperlink" Target="https://devcenter.heroku.com/articles/heroku-cli" TargetMode="Externa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berjs.com/community/" TargetMode="External"/><Relationship Id="rId2" Type="http://schemas.openxmlformats.org/officeDocument/2006/relationships/hyperlink" Target="https://guides.emberjs.com/" TargetMode="Externa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emberobserver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Yard/ember-service-worker-asset-cache" TargetMode="External"/><Relationship Id="rId2" Type="http://schemas.openxmlformats.org/officeDocument/2006/relationships/hyperlink" Target="https://github.com/DockYard/ember-service-worker" TargetMode="Externa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github.com/DockYard/ember-service-worker-cache-fallbac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akearchibald.github.io/isserviceworkerready/" TargetMode="Externa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1.png"/><Relationship Id="rId4" Type="http://schemas.openxmlformats.org/officeDocument/2006/relationships/hyperlink" Target="https://webkit.org/status/#specification-service-work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701" y="2119177"/>
            <a:ext cx="6675047" cy="2201036"/>
          </a:xfrm>
        </p:spPr>
        <p:txBody>
          <a:bodyPr/>
          <a:lstStyle/>
          <a:p>
            <a:r>
              <a:rPr lang="en-US" dirty="0"/>
              <a:t>Going From 0 to 100 with Progressive Web Apps &amp; Ember.js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3050" y="4594530"/>
            <a:ext cx="6676698" cy="11887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Greg Hurlman</a:t>
            </a:r>
          </a:p>
          <a:p>
            <a:r>
              <a:rPr lang="en-US" dirty="0"/>
              <a:t>Software Engineer II, Dynamics 365</a:t>
            </a:r>
          </a:p>
        </p:txBody>
      </p:sp>
    </p:spTree>
    <p:extLst>
      <p:ext uri="{BB962C8B-B14F-4D97-AF65-F5344CB8AC3E}">
        <p14:creationId xmlns:p14="http://schemas.microsoft.com/office/powerpoint/2010/main" val="26322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DCB7-EE59-4572-8836-10340DA7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ember install…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A6E5E-32F1-44BA-912F-8D33C5BE3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962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PWA Checklist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12223"/>
          </a:xfrm>
        </p:spPr>
        <p:txBody>
          <a:bodyPr/>
          <a:lstStyle/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Registers a Service Worker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Responds with a 200 when offline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Contains some content when JavaScript is not available</a:t>
            </a:r>
          </a:p>
          <a:p>
            <a:pPr marL="571500" indent="-5715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Uses HTTPS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Redirects HTTP traffic to HTTPS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Page load is fast enough on 3G (&lt; 10s to user interactivity)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User can be prompted to Install the Web App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Configured for a custom splash screen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Address bar matches brand colors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Has a &lt;meta name="viewport"&gt; tag with width or initial-scale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Content is sized correctly for the viewport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31618-044B-4FF8-9763-5F37824A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243" y="296897"/>
            <a:ext cx="24288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5508-6E5D-42B9-A522-31B20508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Ember Fastboot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472C-8DFA-4172-8D9B-4B470AA4C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6" y="1394165"/>
            <a:ext cx="11888787" cy="641714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Consolas" panose="020B0609020204030204" pitchFamily="49" charset="0"/>
              </a:rPr>
              <a:t>ember install ember-cli-</a:t>
            </a:r>
            <a:r>
              <a:rPr lang="en-US" sz="3300" dirty="0" err="1">
                <a:solidFill>
                  <a:schemeClr val="tx1"/>
                </a:solidFill>
                <a:latin typeface="Consolas" panose="020B0609020204030204" pitchFamily="49" charset="0"/>
              </a:rPr>
              <a:t>fastboot</a:t>
            </a:r>
            <a:endParaRPr lang="en-US" sz="33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D9F324-AB10-4035-BE69-E46C57A1CDBD}"/>
              </a:ext>
            </a:extLst>
          </p:cNvPr>
          <p:cNvSpPr txBox="1">
            <a:spLocks/>
          </p:cNvSpPr>
          <p:nvPr/>
        </p:nvSpPr>
        <p:spPr>
          <a:xfrm>
            <a:off x="274637" y="2308555"/>
            <a:ext cx="11888787" cy="16804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hlinkClick r:id="rId2"/>
              </a:rPr>
              <a:t>Ember </a:t>
            </a:r>
            <a:r>
              <a:rPr lang="en-US" dirty="0" err="1">
                <a:solidFill>
                  <a:schemeClr val="tx1"/>
                </a:solidFill>
                <a:hlinkClick r:id="rId2"/>
              </a:rPr>
              <a:t>F</a:t>
            </a:r>
            <a:r>
              <a:rPr lang="en-US" dirty="0" err="1">
                <a:hlinkClick r:id="rId2"/>
              </a:rPr>
              <a:t>astBoot</a:t>
            </a:r>
            <a:r>
              <a:rPr lang="en-US" dirty="0"/>
              <a:t> brings server-side rendering to Ember.js applications.</a:t>
            </a:r>
            <a:r>
              <a:rPr lang="en-US" dirty="0">
                <a:solidFill>
                  <a:schemeClr val="tx1"/>
                </a:solidFill>
              </a:rPr>
              <a:t> It works by creating a Node.js process and executing your Ember application within it.</a:t>
            </a:r>
          </a:p>
        </p:txBody>
      </p:sp>
    </p:spTree>
    <p:extLst>
      <p:ext uri="{BB962C8B-B14F-4D97-AF65-F5344CB8AC3E}">
        <p14:creationId xmlns:p14="http://schemas.microsoft.com/office/powerpoint/2010/main" val="18866388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DCB7-EE59-4572-8836-10340DA7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ember install…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A6E5E-32F1-44BA-912F-8D33C5BE3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202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PWA Checklist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12223"/>
          </a:xfrm>
        </p:spPr>
        <p:txBody>
          <a:bodyPr/>
          <a:lstStyle/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Registers a Service Worker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Responds with a 200 when offline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Contains some content when JavaScript is not available</a:t>
            </a:r>
          </a:p>
          <a:p>
            <a:pPr marL="571500" indent="-5715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Uses HTTPS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Redirects HTTP traffic to HTTPS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Page load is fast enough on 3G (&lt; 10s to user interactivity)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User can be prompted to Install the Web App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Configured for a custom splash screen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Address bar matches brand colors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Has a &lt;meta name="viewport"&gt; tag with width or initial-scale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Content is sized correctly for the viewport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43BF5-2FB7-41A5-AA49-5EEC0B2B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026" y="288870"/>
            <a:ext cx="2438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5508-6E5D-42B9-A522-31B20508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manifest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472C-8DFA-4172-8D9B-4B470AA4C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6" y="1394165"/>
            <a:ext cx="11888787" cy="641714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Consolas" panose="020B0609020204030204" pitchFamily="49" charset="0"/>
              </a:rPr>
              <a:t>ember install ember-web-app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D9F324-AB10-4035-BE69-E46C57A1CDBD}"/>
              </a:ext>
            </a:extLst>
          </p:cNvPr>
          <p:cNvSpPr txBox="1">
            <a:spLocks/>
          </p:cNvSpPr>
          <p:nvPr/>
        </p:nvSpPr>
        <p:spPr>
          <a:xfrm>
            <a:off x="274637" y="2308555"/>
            <a:ext cx="11888787" cy="16804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web app manifest provides information about an application (such as name, author, icon, and description) in a JSON text file.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3256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5452A-F73E-4861-83BF-0FF1A5DD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25" y="63500"/>
            <a:ext cx="56864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803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F9F2D4-3134-4283-83C7-E1E38FB6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use… 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976F3-E779-4D71-9E48-E957D784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1485603"/>
            <a:ext cx="11889564" cy="51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341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DCB7-EE59-4572-8836-10340DA7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ember install…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A6E5E-32F1-44BA-912F-8D33C5BE3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759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PWA Checklist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12223"/>
          </a:xfrm>
        </p:spPr>
        <p:txBody>
          <a:bodyPr/>
          <a:lstStyle/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Registers a Service Worker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Responds with a 200 when offline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Contains some content when JavaScript is not available</a:t>
            </a:r>
          </a:p>
          <a:p>
            <a:pPr marL="571500" indent="-5715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Uses HTTPS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Redirects HTTP traffic to HTTPS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Page load is fast enough on 3G (&lt; 10s to user interactivity)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User can be prompted to Install the Web App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Configured for a custom splash screen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Address bar matches brand colors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Has a &lt;meta name="viewport"&gt; tag with width or initial-scale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Content is sized correctly for the viewport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C5F99-1277-45D4-AF31-BD8F8677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026" y="294435"/>
            <a:ext cx="24574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7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D4C539-4D4D-4974-996F-1C24FD17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Apps 101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720DF1-D5BF-4FF8-8BA1-FF62829E7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570756"/>
          </a:xfrm>
        </p:spPr>
        <p:txBody>
          <a:bodyPr numCol="2"/>
          <a:lstStyle/>
          <a:p>
            <a:r>
              <a:rPr lang="en-US" dirty="0"/>
              <a:t>Discoverable</a:t>
            </a:r>
          </a:p>
          <a:p>
            <a:pPr lvl="1"/>
            <a:r>
              <a:rPr lang="en-US" dirty="0" err="1"/>
              <a:t>Identifyable</a:t>
            </a:r>
            <a:r>
              <a:rPr lang="en-US" dirty="0"/>
              <a:t> as apps, findable by search engines</a:t>
            </a:r>
          </a:p>
          <a:p>
            <a:r>
              <a:rPr lang="en-US" dirty="0"/>
              <a:t>Installable</a:t>
            </a:r>
          </a:p>
          <a:p>
            <a:pPr lvl="1"/>
            <a:r>
              <a:rPr lang="en-US" dirty="0"/>
              <a:t>Available on home screens, without an app store</a:t>
            </a:r>
          </a:p>
          <a:p>
            <a:r>
              <a:rPr lang="en-US" dirty="0"/>
              <a:t>Linkable</a:t>
            </a:r>
          </a:p>
          <a:p>
            <a:pPr lvl="1"/>
            <a:r>
              <a:rPr lang="en-US" dirty="0"/>
              <a:t>Easily Sharable with URLs</a:t>
            </a:r>
          </a:p>
          <a:p>
            <a:r>
              <a:rPr lang="en-US" dirty="0"/>
              <a:t>Network Independent</a:t>
            </a:r>
          </a:p>
          <a:p>
            <a:pPr lvl="1"/>
            <a:r>
              <a:rPr lang="en-US" dirty="0"/>
              <a:t>Works offline and/or on low-quality networks</a:t>
            </a:r>
          </a:p>
          <a:p>
            <a:r>
              <a:rPr lang="en-US" dirty="0"/>
              <a:t>Progressive</a:t>
            </a:r>
          </a:p>
          <a:p>
            <a:pPr lvl="1"/>
            <a:r>
              <a:rPr lang="en-US" dirty="0"/>
              <a:t>Works for all users, all browsers</a:t>
            </a:r>
          </a:p>
          <a:p>
            <a:r>
              <a:rPr lang="en-US" dirty="0"/>
              <a:t>Re-</a:t>
            </a:r>
            <a:r>
              <a:rPr lang="en-US" dirty="0" err="1"/>
              <a:t>engagable</a:t>
            </a:r>
            <a:endParaRPr lang="en-US" dirty="0"/>
          </a:p>
          <a:p>
            <a:pPr lvl="1"/>
            <a:r>
              <a:rPr lang="en-US" dirty="0"/>
              <a:t>Draws user attention back to the app</a:t>
            </a:r>
          </a:p>
          <a:p>
            <a:r>
              <a:rPr lang="en-US" dirty="0"/>
              <a:t>Responsive</a:t>
            </a:r>
          </a:p>
          <a:p>
            <a:pPr lvl="1"/>
            <a:r>
              <a:rPr lang="en-US" dirty="0"/>
              <a:t>Fits any form factor</a:t>
            </a:r>
          </a:p>
          <a:p>
            <a:r>
              <a:rPr lang="en-US" dirty="0"/>
              <a:t>Safe</a:t>
            </a:r>
          </a:p>
          <a:p>
            <a:pPr lvl="1"/>
            <a:r>
              <a:rPr lang="en-US" dirty="0"/>
              <a:t>HTTPS always on</a:t>
            </a:r>
          </a:p>
        </p:txBody>
      </p:sp>
    </p:spTree>
    <p:extLst>
      <p:ext uri="{BB962C8B-B14F-4D97-AF65-F5344CB8AC3E}">
        <p14:creationId xmlns:p14="http://schemas.microsoft.com/office/powerpoint/2010/main" val="1598699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5508-6E5D-42B9-A522-31B20508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server &amp; redirect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472C-8DFA-4172-8D9B-4B470AA4C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6" y="1394165"/>
            <a:ext cx="11888787" cy="641714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300" dirty="0" err="1">
                <a:solidFill>
                  <a:schemeClr val="tx1"/>
                </a:solidFill>
                <a:latin typeface="Consolas" panose="020B0609020204030204" pitchFamily="49" charset="0"/>
              </a:rPr>
              <a:t>npm</a:t>
            </a:r>
            <a:r>
              <a:rPr lang="en-US" sz="3300" dirty="0">
                <a:solidFill>
                  <a:schemeClr val="tx1"/>
                </a:solidFill>
                <a:latin typeface="Consolas" panose="020B0609020204030204" pitchFamily="49" charset="0"/>
              </a:rPr>
              <a:t> install --save fastboot-app-server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D9F324-AB10-4035-BE69-E46C57A1CDBD}"/>
              </a:ext>
            </a:extLst>
          </p:cNvPr>
          <p:cNvSpPr txBox="1">
            <a:spLocks/>
          </p:cNvSpPr>
          <p:nvPr/>
        </p:nvSpPr>
        <p:spPr>
          <a:xfrm>
            <a:off x="274637" y="2308555"/>
            <a:ext cx="11888787" cy="217905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FastBoot</a:t>
            </a:r>
            <a:r>
              <a:rPr lang="en-US" dirty="0"/>
              <a:t> App Server is an application server for hosting Ember </a:t>
            </a:r>
            <a:r>
              <a:rPr lang="en-US" dirty="0" err="1"/>
              <a:t>FastBoot</a:t>
            </a:r>
            <a:r>
              <a:rPr lang="en-US" dirty="0"/>
              <a:t> apps. It manages downloading the Ember app, starting multiple HTTP server processes, and detecting when new versions of the application have been deployed.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5219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E760-9193-4AD9-BBC1-6E9EA066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Deployment: Heroku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D6DB-AB72-439C-9193-3BF196E48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101397"/>
          </a:xfrm>
        </p:spPr>
        <p:txBody>
          <a:bodyPr/>
          <a:lstStyle/>
          <a:p>
            <a:pPr marL="0" indent="0">
              <a:buNone/>
            </a:pPr>
            <a:r>
              <a:rPr lang="en-US" sz="3300" dirty="0">
                <a:solidFill>
                  <a:schemeClr val="tx1"/>
                </a:solidFill>
                <a:latin typeface="Consolas" panose="020B0609020204030204" pitchFamily="49" charset="0"/>
              </a:rPr>
              <a:t>heroku create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tx1"/>
                </a:solidFill>
                <a:latin typeface="Consolas" panose="020B0609020204030204" pitchFamily="49" charset="0"/>
              </a:rPr>
              <a:t>heroku </a:t>
            </a:r>
            <a:r>
              <a:rPr lang="en-US" sz="3300" dirty="0" err="1">
                <a:solidFill>
                  <a:schemeClr val="tx1"/>
                </a:solidFill>
                <a:latin typeface="Consolas" panose="020B0609020204030204" pitchFamily="49" charset="0"/>
              </a:rPr>
              <a:t>buildpacks:set</a:t>
            </a:r>
            <a:endParaRPr lang="en-US" sz="33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3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https://codon-buildpacks.s3.amazonaws.com/buildpacks/heroku/emberjs.tgz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tx1"/>
                </a:solidFill>
                <a:latin typeface="Consolas" panose="020B0609020204030204" pitchFamily="49" charset="0"/>
              </a:rPr>
              <a:t>git push heroku master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tx1"/>
                </a:solidFill>
                <a:latin typeface="Consolas" panose="020B0609020204030204" pitchFamily="49" charset="0"/>
              </a:rPr>
              <a:t>heroku open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Uses </a:t>
            </a:r>
            <a:r>
              <a:rPr lang="en-US" dirty="0">
                <a:hlinkClick r:id="rId2"/>
              </a:rPr>
              <a:t>heroku-cli</a:t>
            </a:r>
            <a:r>
              <a:rPr lang="en-US" dirty="0"/>
              <a:t>, Heroku’s command-line tool, and also </a:t>
            </a:r>
            <a:r>
              <a:rPr lang="en-US" dirty="0">
                <a:hlinkClick r:id="rId3"/>
              </a:rPr>
              <a:t>ember-cli-deploy</a:t>
            </a:r>
            <a:r>
              <a:rPr lang="en-US" dirty="0"/>
              <a:t>, a pluggable deployment pipeline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494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DCB7-EE59-4572-8836-10340DA7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npm</a:t>
            </a:r>
            <a:r>
              <a:rPr lang="en-US" dirty="0"/>
              <a:t> install &amp;&amp; heroku…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A6E5E-32F1-44BA-912F-8D33C5BE3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5976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PWA Checklist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12223"/>
          </a:xfrm>
        </p:spPr>
        <p:txBody>
          <a:bodyPr/>
          <a:lstStyle/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Registers a Service Worker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Responds with a 200 when offline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Contains some content when JavaScript is not available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Uses HTTPS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Redirects HTTP traffic to HTTPS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Page load is fast enough on 3G (&lt; 10s to user interactivity)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User can be prompted to Install the Web App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Configured for a custom splash screen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Address bar matches brand colors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Has a &lt;meta name="viewport"&gt; tag with width or initial-scale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Content is sized correctly for the viewport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4D98C-08D6-4756-81F1-71760846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15" y="306402"/>
            <a:ext cx="24288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4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AD51E-707C-497A-A324-E02A27881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78" y="1054013"/>
            <a:ext cx="7315120" cy="48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610">
        <p:fade/>
      </p:transition>
    </mc:Choice>
    <mc:Fallback>
      <p:transition spd="med" advClick="0" advTm="361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3FB2-A112-41DC-B5C0-BA7EA897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2" y="2119178"/>
            <a:ext cx="4937760" cy="2841108"/>
          </a:xfrm>
        </p:spPr>
        <p:txBody>
          <a:bodyPr/>
          <a:lstStyle/>
          <a:p>
            <a:r>
              <a:rPr lang="en-US" dirty="0"/>
              <a:t>Going From 0 to 100 w/ Progressive Web Apps &amp; Ember.js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3D165-C0AC-4424-B87D-FB93A77D9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050" y="5600359"/>
            <a:ext cx="4937760" cy="1097268"/>
          </a:xfrm>
        </p:spPr>
        <p:txBody>
          <a:bodyPr/>
          <a:lstStyle/>
          <a:p>
            <a:r>
              <a:rPr lang="en-US" dirty="0"/>
              <a:t>Greg Hurlman</a:t>
            </a:r>
          </a:p>
          <a:p>
            <a:r>
              <a:rPr lang="en-US" dirty="0"/>
              <a:t>twitter: @justcallme98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54848-16C4-401A-8837-78E3F9CF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0" y="12708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2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PWA Checklist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1222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Registers a Service Worker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Responds with a 200 when offline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Contains some content when JavaScript is not available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Uses HTTPS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Redirects HTTP traffic to HTTPS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Page load is fast enough on 3G (&lt; 10s to user interactivity)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User can be prompted to Install the Web App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Configured for a custom splash screen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Address bar matches brand colors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Has a &lt;meta name="viewport"&gt; tag with width or initial-scale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Content is sized correctly for the viewport</a:t>
            </a:r>
          </a:p>
        </p:txBody>
      </p:sp>
    </p:spTree>
    <p:extLst>
      <p:ext uri="{BB962C8B-B14F-4D97-AF65-F5344CB8AC3E}">
        <p14:creationId xmlns:p14="http://schemas.microsoft.com/office/powerpoint/2010/main" val="6870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7B30-F9AE-4274-95B3-BE1D8FD2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Ember?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858D0-A736-4C7A-908D-070381D56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287601"/>
          </a:xfrm>
        </p:spPr>
        <p:txBody>
          <a:bodyPr numCol="1"/>
          <a:lstStyle/>
          <a:p>
            <a:r>
              <a:rPr lang="en-US" dirty="0"/>
              <a:t>Opinionated</a:t>
            </a:r>
          </a:p>
          <a:p>
            <a:r>
              <a:rPr lang="en-US" dirty="0"/>
              <a:t>Testable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https://guides.emberjs.com/</a:t>
            </a:r>
            <a:r>
              <a:rPr lang="en-US" dirty="0"/>
              <a:t> </a:t>
            </a:r>
          </a:p>
          <a:p>
            <a:r>
              <a:rPr lang="en-US" dirty="0"/>
              <a:t>Community</a:t>
            </a:r>
          </a:p>
          <a:p>
            <a:pPr lvl="1"/>
            <a:r>
              <a:rPr lang="en-US" dirty="0">
                <a:hlinkClick r:id="rId3"/>
              </a:rPr>
              <a:t>https://emberjs.com/community/</a:t>
            </a:r>
            <a:r>
              <a:rPr lang="en-US" dirty="0"/>
              <a:t> </a:t>
            </a:r>
          </a:p>
          <a:p>
            <a:r>
              <a:rPr lang="en-US" dirty="0"/>
              <a:t>Ecosystem</a:t>
            </a:r>
          </a:p>
          <a:p>
            <a:pPr lvl="1"/>
            <a:r>
              <a:rPr lang="en-US" dirty="0">
                <a:hlinkClick r:id="rId4"/>
              </a:rPr>
              <a:t>https://emberobserver.com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19F1E-ADC6-454D-B9E9-D0B6664D2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749" y="1668482"/>
            <a:ext cx="5724525" cy="4886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36266-4301-435A-9FC6-9B9547B14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808" y="519576"/>
            <a:ext cx="2881906" cy="12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18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DCB7-EE59-4572-8836-10340DA7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ember new…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A6E5E-32F1-44BA-912F-8D33C5BE3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39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PWA Checklist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31222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Registers a Service Worker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Responds with a 200 when offline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Contains some content when JavaScript is not available</a:t>
            </a:r>
          </a:p>
          <a:p>
            <a:pPr marL="571500" indent="-5715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Uses HTTPS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Redirects HTTP traffic to HTTPS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Page load is fast enough on 3G (&lt; 10s to user interactivity)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User can be prompted to Install the Web App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Configured for a custom splash screen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/>
              <a:t>Address bar matches brand colors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Has a &lt;meta name="viewport"&gt; tag with width or initial-scale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Content is sized correctly for the viewport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B83988-8D2F-476A-AE27-DDC42098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88925"/>
            <a:ext cx="24098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9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1DC3-709D-40C9-AB7B-EFF9B9DC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addons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50B6A-E46A-4B9A-97A9-058DB9DAE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5" y="2354428"/>
            <a:ext cx="11888787" cy="4526077"/>
          </a:xfrm>
        </p:spPr>
        <p:txBody>
          <a:bodyPr/>
          <a:lstStyle/>
          <a:p>
            <a:r>
              <a:rPr lang="en-US" dirty="0">
                <a:hlinkClick r:id="rId2"/>
              </a:rPr>
              <a:t>ember-service-worker</a:t>
            </a:r>
            <a:r>
              <a:rPr lang="en-US" dirty="0"/>
              <a:t>: Provides baseline support for service workers; provides a pluggable API for you to implement logic for service workers (or use logic others wrote and published as addons)</a:t>
            </a:r>
          </a:p>
          <a:p>
            <a:r>
              <a:rPr lang="en-US" dirty="0">
                <a:hlinkClick r:id="rId3"/>
              </a:rPr>
              <a:t>ember-service-worker-asset-cache</a:t>
            </a:r>
            <a:r>
              <a:rPr lang="en-US" dirty="0"/>
              <a:t>: Caches CSS, image and JavaScript assets for the app</a:t>
            </a:r>
          </a:p>
          <a:p>
            <a:r>
              <a:rPr lang="en-US" dirty="0">
                <a:hlinkClick r:id="rId4"/>
              </a:rPr>
              <a:t>ember-service-worker-cache-fallback</a:t>
            </a:r>
            <a:r>
              <a:rPr lang="en-US" dirty="0"/>
              <a:t>: Provides offline support for a given path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7FC92E2-EC53-42C7-8042-F2212E030D55}"/>
              </a:ext>
            </a:extLst>
          </p:cNvPr>
          <p:cNvSpPr txBox="1">
            <a:spLocks/>
          </p:cNvSpPr>
          <p:nvPr/>
        </p:nvSpPr>
        <p:spPr>
          <a:xfrm>
            <a:off x="274636" y="1394165"/>
            <a:ext cx="11888787" cy="9602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ember install ember-service-worker ember-service-worker-asset-cache ember-service-worker-cache-fallback</a:t>
            </a:r>
          </a:p>
        </p:txBody>
      </p:sp>
    </p:spTree>
    <p:extLst>
      <p:ext uri="{BB962C8B-B14F-4D97-AF65-F5344CB8AC3E}">
        <p14:creationId xmlns:p14="http://schemas.microsoft.com/office/powerpoint/2010/main" val="14078508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F9F2D4-3134-4283-83C7-E1E38FB6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use… service worker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2ECE6B-4582-4FA3-9E0D-3D17DF86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1504038"/>
            <a:ext cx="11889564" cy="52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088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F9F2D4-3134-4283-83C7-E1E38FB6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Service Worker ready?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54DC-1A60-48B7-88E3-C142E875F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68326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https://jakearchibald.github.io/isserviceworkerready/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3D9AD-B2AF-46DB-B3B8-49CFD584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4" y="2035801"/>
            <a:ext cx="11705844" cy="1335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71934-E095-40BF-9668-ABFBE4588180}"/>
              </a:ext>
            </a:extLst>
          </p:cNvPr>
          <p:cNvSpPr txBox="1"/>
          <p:nvPr/>
        </p:nvSpPr>
        <p:spPr>
          <a:xfrm flipH="1">
            <a:off x="274637" y="3863018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2286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>
                <a:hlinkClick r:id="rId4"/>
              </a:rPr>
              <a:t>https://webkit.org/status/#specification-service-workers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FD80A-214E-457C-B774-9E99D10EE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89" y="4685969"/>
            <a:ext cx="11741919" cy="16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77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47C8A8C0-9D96-4B54-94F2-BE909DC893B2}" vid="{097D2D52-9899-4F5E-BADD-36A81145723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light gray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47C8A8C0-9D96-4B54-94F2-BE909DC893B2}" vid="{160764DA-0BA9-4C8C-8117-89799806E88A}"/>
    </a:ext>
  </a:extLst>
</a:theme>
</file>

<file path=ppt/theme/theme3.xml><?xml version="1.0" encoding="utf-8"?>
<a:theme xmlns:a="http://schemas.openxmlformats.org/drawingml/2006/main" name="DARK GRAY TEMPLATE">
  <a:themeElements>
    <a:clrScheme name="Custom 1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5C2D91"/>
      </a:accent1>
      <a:accent2>
        <a:srgbClr val="D2D2D2"/>
      </a:accent2>
      <a:accent3>
        <a:srgbClr val="00BCF2"/>
      </a:accent3>
      <a:accent4>
        <a:srgbClr val="B4009E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47C8A8C0-9D96-4B54-94F2-BE909DC893B2}" vid="{25A813A1-F299-4834-BF88-97939FA14B4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22554</TotalTime>
  <Words>1095</Words>
  <Application>Microsoft Office PowerPoint</Application>
  <PresentationFormat>Custom</PresentationFormat>
  <Paragraphs>161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Going From 0 to 100 with Progressive Web Apps &amp; Ember.js </vt:lpstr>
      <vt:lpstr>Progressive Web Apps 101</vt:lpstr>
      <vt:lpstr>Our PWA Checklist</vt:lpstr>
      <vt:lpstr>Why Ember?</vt:lpstr>
      <vt:lpstr>$ ember new…</vt:lpstr>
      <vt:lpstr>Our PWA Checklist</vt:lpstr>
      <vt:lpstr>Enter the addons</vt:lpstr>
      <vt:lpstr>Can I use… service worker</vt:lpstr>
      <vt:lpstr>Is Service Worker ready?</vt:lpstr>
      <vt:lpstr>$ ember install…</vt:lpstr>
      <vt:lpstr>Our PWA Checklist</vt:lpstr>
      <vt:lpstr>Ember Fastboot</vt:lpstr>
      <vt:lpstr>$ ember install…</vt:lpstr>
      <vt:lpstr>Our PWA Checklist</vt:lpstr>
      <vt:lpstr>Adding a manifest</vt:lpstr>
      <vt:lpstr>PowerPoint Presentation</vt:lpstr>
      <vt:lpstr>Can I use… manifest</vt:lpstr>
      <vt:lpstr>$ ember install…</vt:lpstr>
      <vt:lpstr>Our PWA Checklist</vt:lpstr>
      <vt:lpstr>Setting up the server &amp; redirect</vt:lpstr>
      <vt:lpstr>Deployment: Heroku</vt:lpstr>
      <vt:lpstr>$ npm install &amp;&amp; heroku…</vt:lpstr>
      <vt:lpstr>Our PWA Checklist</vt:lpstr>
      <vt:lpstr>PowerPoint Presentation</vt:lpstr>
      <vt:lpstr>Going From 0 to 100 w/ Progressive Web Apps &amp; Ember.js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&lt;Presentation title here&gt;</dc:title>
  <dc:subject>&lt;Speech title here&gt;</dc:subject>
  <dc:creator>&lt;Speaker name here&gt;</dc:creator>
  <cp:keywords/>
  <dc:description>Template: _x000d_
Formatting: _x000d_
Audience Type:</dc:description>
  <cp:lastModifiedBy>Greg Hurlman</cp:lastModifiedBy>
  <cp:revision>506</cp:revision>
  <dcterms:created xsi:type="dcterms:W3CDTF">2014-06-10T19:28:25Z</dcterms:created>
  <dcterms:modified xsi:type="dcterms:W3CDTF">2017-09-09T16:42:11Z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grhurl@microsoft.com</vt:lpwstr>
  </property>
  <property fmtid="{D5CDD505-2E9C-101B-9397-08002B2CF9AE}" pid="15" name="MSIP_Label_f42aa342-8706-4288-bd11-ebb85995028c_SetDate">
    <vt:lpwstr>2017-09-07T12:39:59.0127593-07:00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